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329915211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249315246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028615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232494307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5136879"/>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216092612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2374349472"/>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427597495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168400644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474B96A-E88D-47B5-B67E-AB2A9FF5E0E7}" type="datetimeFigureOut">
              <a:rPr lang="de-DE" smtClean="0"/>
              <a:t>19.12.2022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379299995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474B96A-E88D-47B5-B67E-AB2A9FF5E0E7}" type="datetimeFigureOut">
              <a:rPr lang="de-DE" smtClean="0"/>
              <a:t>19.12.2022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3302484294"/>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474B96A-E88D-47B5-B67E-AB2A9FF5E0E7}" type="datetimeFigureOut">
              <a:rPr lang="de-DE" smtClean="0"/>
              <a:t>19.12.2022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731066476"/>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474B96A-E88D-47B5-B67E-AB2A9FF5E0E7}" type="datetimeFigureOut">
              <a:rPr lang="de-DE" smtClean="0"/>
              <a:t>19.12.2022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300003779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4B96A-E88D-47B5-B67E-AB2A9FF5E0E7}" type="datetimeFigureOut">
              <a:rPr lang="de-DE" smtClean="0"/>
              <a:t>19.12.2022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152811330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474B96A-E88D-47B5-B67E-AB2A9FF5E0E7}" type="datetimeFigureOut">
              <a:rPr lang="de-DE" smtClean="0"/>
              <a:t>19.12.2022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3266547182"/>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474B96A-E88D-47B5-B67E-AB2A9FF5E0E7}" type="datetimeFigureOut">
              <a:rPr lang="de-DE" smtClean="0"/>
              <a:t>19.12.2022</a:t>
            </a:fld>
            <a:endParaRPr lang="de-D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AED4CB-3B27-4192-804E-9E6535B33837}" type="slidenum">
              <a:rPr lang="de-DE" smtClean="0"/>
              <a:t>‹Nr.›</a:t>
            </a:fld>
            <a:endParaRPr lang="de-DE"/>
          </a:p>
        </p:txBody>
      </p:sp>
    </p:spTree>
    <p:extLst>
      <p:ext uri="{BB962C8B-B14F-4D97-AF65-F5344CB8AC3E}">
        <p14:creationId xmlns:p14="http://schemas.microsoft.com/office/powerpoint/2010/main" val="109975781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74B96A-E88D-47B5-B67E-AB2A9FF5E0E7}" type="datetimeFigureOut">
              <a:rPr lang="de-DE" smtClean="0"/>
              <a:t>19.12.2022</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AED4CB-3B27-4192-804E-9E6535B33837}" type="slidenum">
              <a:rPr lang="de-DE" smtClean="0"/>
              <a:t>‹Nr.›</a:t>
            </a:fld>
            <a:endParaRPr lang="de-DE"/>
          </a:p>
        </p:txBody>
      </p:sp>
    </p:spTree>
    <p:extLst>
      <p:ext uri="{BB962C8B-B14F-4D97-AF65-F5344CB8AC3E}">
        <p14:creationId xmlns:p14="http://schemas.microsoft.com/office/powerpoint/2010/main" val="3543672684"/>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 id="2147483940" r:id="rId14"/>
    <p:sldLayoutId id="2147483941" r:id="rId15"/>
    <p:sldLayoutId id="2147483942"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EA2256-484F-4B35-A6DB-151E45024173}"/>
              </a:ext>
            </a:extLst>
          </p:cNvPr>
          <p:cNvSpPr>
            <a:spLocks noGrp="1"/>
          </p:cNvSpPr>
          <p:nvPr>
            <p:ph type="ctrTitle"/>
          </p:nvPr>
        </p:nvSpPr>
        <p:spPr/>
        <p:txBody>
          <a:bodyPr>
            <a:normAutofit/>
          </a:bodyPr>
          <a:lstStyle/>
          <a:p>
            <a:endParaRPr lang="de-DE" sz="4800" dirty="0"/>
          </a:p>
        </p:txBody>
      </p:sp>
      <p:sp>
        <p:nvSpPr>
          <p:cNvPr id="3" name="Untertitel 2">
            <a:extLst>
              <a:ext uri="{FF2B5EF4-FFF2-40B4-BE49-F238E27FC236}">
                <a16:creationId xmlns:a16="http://schemas.microsoft.com/office/drawing/2014/main" id="{9270CA44-E963-41FA-879C-4593E40F6651}"/>
              </a:ext>
            </a:extLst>
          </p:cNvPr>
          <p:cNvSpPr>
            <a:spLocks noGrp="1"/>
          </p:cNvSpPr>
          <p:nvPr>
            <p:ph type="subTitle" idx="1"/>
          </p:nvPr>
        </p:nvSpPr>
        <p:spPr/>
        <p:txBody>
          <a:bodyPr>
            <a:noAutofit/>
          </a:bodyPr>
          <a:lstStyle/>
          <a:p>
            <a:r>
              <a:rPr lang="de-DE" sz="4000" dirty="0">
                <a:solidFill>
                  <a:schemeClr val="accent1"/>
                </a:solidFill>
              </a:rPr>
              <a:t>Infoheft Kindertagesstätte Oberfischbach</a:t>
            </a:r>
          </a:p>
        </p:txBody>
      </p:sp>
      <p:pic>
        <p:nvPicPr>
          <p:cNvPr id="4" name="Grafik 3">
            <a:extLst>
              <a:ext uri="{FF2B5EF4-FFF2-40B4-BE49-F238E27FC236}">
                <a16:creationId xmlns:a16="http://schemas.microsoft.com/office/drawing/2014/main" id="{2A8F1382-9F55-48AD-AA5D-929E672A91D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65085" y="548842"/>
            <a:ext cx="4025450" cy="2322851"/>
          </a:xfrm>
          <a:prstGeom prst="rect">
            <a:avLst/>
          </a:prstGeom>
          <a:noFill/>
        </p:spPr>
      </p:pic>
    </p:spTree>
    <p:extLst>
      <p:ext uri="{BB962C8B-B14F-4D97-AF65-F5344CB8AC3E}">
        <p14:creationId xmlns:p14="http://schemas.microsoft.com/office/powerpoint/2010/main" val="22400675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62A165-D148-49B5-8787-2BB29526FB28}"/>
              </a:ext>
            </a:extLst>
          </p:cNvPr>
          <p:cNvSpPr>
            <a:spLocks noGrp="1"/>
          </p:cNvSpPr>
          <p:nvPr>
            <p:ph type="title"/>
          </p:nvPr>
        </p:nvSpPr>
        <p:spPr/>
        <p:txBody>
          <a:bodyPr/>
          <a:lstStyle/>
          <a:p>
            <a:pPr algn="ctr"/>
            <a:br>
              <a:rPr lang="de-DE" dirty="0"/>
            </a:br>
            <a:r>
              <a:rPr lang="de-DE" dirty="0"/>
              <a:t>Unsere Einrichtung</a:t>
            </a:r>
          </a:p>
        </p:txBody>
      </p:sp>
      <p:sp>
        <p:nvSpPr>
          <p:cNvPr id="3" name="Inhaltsplatzhalter 2">
            <a:extLst>
              <a:ext uri="{FF2B5EF4-FFF2-40B4-BE49-F238E27FC236}">
                <a16:creationId xmlns:a16="http://schemas.microsoft.com/office/drawing/2014/main" id="{7CFF8EE4-BEDA-4FDC-ACD0-F030E35F3921}"/>
              </a:ext>
            </a:extLst>
          </p:cNvPr>
          <p:cNvSpPr>
            <a:spLocks noGrp="1"/>
          </p:cNvSpPr>
          <p:nvPr>
            <p:ph idx="1"/>
          </p:nvPr>
        </p:nvSpPr>
        <p:spPr/>
        <p:txBody>
          <a:bodyPr>
            <a:normAutofit/>
          </a:bodyPr>
          <a:lstStyle/>
          <a:p>
            <a:pPr marL="0" indent="0">
              <a:buNone/>
            </a:pPr>
            <a:r>
              <a:rPr lang="de-DE" sz="1600" dirty="0"/>
              <a:t>Wir sind die katholische Kindertagesstätte St. Nikolaus Oberfischbach. Zu unserer Einrichtung gehören eine Krippengruppe und zwei Kindergartengruppen.</a:t>
            </a:r>
          </a:p>
          <a:p>
            <a:pPr marL="0" indent="0">
              <a:buNone/>
            </a:pPr>
            <a:r>
              <a:rPr lang="de-DE" sz="1600" dirty="0"/>
              <a:t>Die Sonnenblumengruppe bietet Platz für 12 Krippenkinder im Alter von 1-3 Jahren. Zum eigenen Gruppenraum gibt es einen separaten Schlafraum, ein Brotzeitstüberl, ein Bad, das mit einem Wickelbereich und Toiletten ausgestattet ist und einem Gang, der auch als Spielbereich genutzt wird.</a:t>
            </a:r>
          </a:p>
          <a:p>
            <a:pPr marL="0" indent="0">
              <a:buNone/>
            </a:pPr>
            <a:r>
              <a:rPr lang="de-DE" sz="1600" dirty="0"/>
              <a:t>Im Kindergarten bieten die Gänseblumen- und Pusteblumengruppen Platz für je 25 Kinder im Alter von 3 Jahren bis zum Schuleintritt. Neben dem eigenen Gruppenraum und dem Bad gibt es noch einen Kreativraum, Turnraum, ein Brotzeitstüberl und ein Mehrzweckraumen. Wir arbeiten im Kindergarten im sogenannten teiloffenen Konzept. Das heißt, die Kinder können in der Freispielzeit gruppenübergreifend alle Räumlichkeiten inklusive Gang im Haus zum Spielen nutzen. Der Garten wird täglich von allen Gruppen genutzt.</a:t>
            </a:r>
          </a:p>
          <a:p>
            <a:endParaRPr lang="de-DE" dirty="0"/>
          </a:p>
        </p:txBody>
      </p:sp>
    </p:spTree>
    <p:extLst>
      <p:ext uri="{BB962C8B-B14F-4D97-AF65-F5344CB8AC3E}">
        <p14:creationId xmlns:p14="http://schemas.microsoft.com/office/powerpoint/2010/main" val="160997305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7157D-D382-4EC1-A4F1-6C562499D490}"/>
              </a:ext>
            </a:extLst>
          </p:cNvPr>
          <p:cNvSpPr>
            <a:spLocks noGrp="1"/>
          </p:cNvSpPr>
          <p:nvPr>
            <p:ph type="title"/>
          </p:nvPr>
        </p:nvSpPr>
        <p:spPr/>
        <p:txBody>
          <a:bodyPr/>
          <a:lstStyle/>
          <a:p>
            <a:pPr algn="ctr"/>
            <a:br>
              <a:rPr lang="de-DE" dirty="0"/>
            </a:br>
            <a:r>
              <a:rPr lang="de-DE" dirty="0"/>
              <a:t>Kneipp</a:t>
            </a:r>
          </a:p>
        </p:txBody>
      </p:sp>
      <p:sp>
        <p:nvSpPr>
          <p:cNvPr id="3" name="Inhaltsplatzhalter 2">
            <a:extLst>
              <a:ext uri="{FF2B5EF4-FFF2-40B4-BE49-F238E27FC236}">
                <a16:creationId xmlns:a16="http://schemas.microsoft.com/office/drawing/2014/main" id="{915FC8AF-137D-4804-9466-9343A3E2DEE0}"/>
              </a:ext>
            </a:extLst>
          </p:cNvPr>
          <p:cNvSpPr>
            <a:spLocks noGrp="1"/>
          </p:cNvSpPr>
          <p:nvPr>
            <p:ph idx="1"/>
          </p:nvPr>
        </p:nvSpPr>
        <p:spPr/>
        <p:txBody>
          <a:bodyPr>
            <a:normAutofit/>
          </a:bodyPr>
          <a:lstStyle/>
          <a:p>
            <a:pPr marL="0" indent="0">
              <a:buNone/>
            </a:pPr>
            <a:r>
              <a:rPr lang="de-DE" sz="1600" dirty="0"/>
              <a:t>Wir, die Kindertagesstätte Oberfischbach, sind  eine </a:t>
            </a:r>
            <a:r>
              <a:rPr lang="de-DE" sz="1600" b="1" dirty="0"/>
              <a:t>Kneippzertifizierte</a:t>
            </a:r>
            <a:r>
              <a:rPr lang="de-DE" sz="1600" dirty="0"/>
              <a:t> </a:t>
            </a:r>
            <a:r>
              <a:rPr lang="de-DE" sz="1600" b="1" dirty="0"/>
              <a:t>Einrichtung</a:t>
            </a:r>
            <a:r>
              <a:rPr lang="de-DE" sz="1600" dirty="0"/>
              <a:t>. Das heißt, die Gesundheitsförderung nach Sebastian Kneipp fließt in unsere tägliche Arbeit ein. Herr Kneipp kümmerte sich um die seelische und körperliche Gesundheit der Menschen. Er entwickelte ein ganzheitliches Gesundheitskonzept, das auf 5 Säulen aufbaut. Dies Konzept wird in unserer täglichen Arbeit mit den Kinder berücksichtigt.</a:t>
            </a:r>
          </a:p>
          <a:p>
            <a:pPr marL="0" indent="0">
              <a:buNone/>
            </a:pPr>
            <a:r>
              <a:rPr lang="de-DE" sz="1600" b="1" dirty="0"/>
              <a:t>Kräuter: </a:t>
            </a:r>
            <a:r>
              <a:rPr lang="de-DE" sz="1600" dirty="0"/>
              <a:t>z.B. Kräuter ins Kräuterbeet pflanzen, beim Wachsen beobachten, ernten und damit etwas zubereiten (z.B. Kräuterquark) </a:t>
            </a:r>
          </a:p>
          <a:p>
            <a:pPr marL="0" indent="0">
              <a:buNone/>
            </a:pPr>
            <a:r>
              <a:rPr lang="de-DE" sz="1600" b="1" dirty="0"/>
              <a:t>Lebensordnung: </a:t>
            </a:r>
            <a:r>
              <a:rPr lang="de-DE" sz="1600" dirty="0"/>
              <a:t>geordneter Tagesablauf, Rituale, Entspannungseinheiten </a:t>
            </a:r>
          </a:p>
          <a:p>
            <a:pPr marL="0" indent="0">
              <a:buNone/>
            </a:pPr>
            <a:r>
              <a:rPr lang="de-DE" sz="1600" b="1" dirty="0"/>
              <a:t>Wasser: </a:t>
            </a:r>
            <a:r>
              <a:rPr lang="de-DE" sz="1600" dirty="0"/>
              <a:t>Tautreten, Wasseranwendungen, verschiedene Güsse</a:t>
            </a:r>
          </a:p>
          <a:p>
            <a:pPr marL="0" indent="0">
              <a:buNone/>
            </a:pPr>
            <a:r>
              <a:rPr lang="de-DE" sz="1600" b="1" dirty="0"/>
              <a:t>Bewegung:</a:t>
            </a:r>
            <a:r>
              <a:rPr lang="de-DE" sz="1600" dirty="0"/>
              <a:t> Turnstunden, Garten, Waldwochen, Spaziergänge</a:t>
            </a:r>
          </a:p>
          <a:p>
            <a:pPr marL="0" indent="0">
              <a:buNone/>
            </a:pPr>
            <a:r>
              <a:rPr lang="de-DE" sz="1600" b="1" dirty="0"/>
              <a:t>Ernährung: </a:t>
            </a:r>
            <a:r>
              <a:rPr lang="de-DE" sz="1600" dirty="0"/>
              <a:t>frisches Mittagessen, Aufklären über gesunde Ernährung</a:t>
            </a:r>
          </a:p>
          <a:p>
            <a:endParaRPr lang="de-DE" dirty="0"/>
          </a:p>
        </p:txBody>
      </p:sp>
    </p:spTree>
    <p:extLst>
      <p:ext uri="{BB962C8B-B14F-4D97-AF65-F5344CB8AC3E}">
        <p14:creationId xmlns:p14="http://schemas.microsoft.com/office/powerpoint/2010/main" val="75869728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B1257C-D189-4D9F-8BD9-270BE5568389}"/>
              </a:ext>
            </a:extLst>
          </p:cNvPr>
          <p:cNvSpPr>
            <a:spLocks noGrp="1"/>
          </p:cNvSpPr>
          <p:nvPr>
            <p:ph type="title"/>
          </p:nvPr>
        </p:nvSpPr>
        <p:spPr/>
        <p:txBody>
          <a:bodyPr/>
          <a:lstStyle/>
          <a:p>
            <a:pPr algn="ctr"/>
            <a:r>
              <a:rPr lang="de-DE" dirty="0">
                <a:solidFill>
                  <a:schemeClr val="accent1"/>
                </a:solidFill>
              </a:rPr>
              <a:t>Tagesablauf Krippe</a:t>
            </a:r>
          </a:p>
        </p:txBody>
      </p:sp>
      <p:sp>
        <p:nvSpPr>
          <p:cNvPr id="3" name="Inhaltsplatzhalter 2">
            <a:extLst>
              <a:ext uri="{FF2B5EF4-FFF2-40B4-BE49-F238E27FC236}">
                <a16:creationId xmlns:a16="http://schemas.microsoft.com/office/drawing/2014/main" id="{962690C2-28B3-4A37-BECF-5C98FA8A939E}"/>
              </a:ext>
            </a:extLst>
          </p:cNvPr>
          <p:cNvSpPr>
            <a:spLocks noGrp="1"/>
          </p:cNvSpPr>
          <p:nvPr>
            <p:ph idx="1"/>
          </p:nvPr>
        </p:nvSpPr>
        <p:spPr>
          <a:xfrm>
            <a:off x="617621" y="1419726"/>
            <a:ext cx="9280357" cy="5141495"/>
          </a:xfrm>
        </p:spPr>
        <p:txBody>
          <a:bodyPr>
            <a:normAutofit/>
          </a:bodyPr>
          <a:lstStyle/>
          <a:p>
            <a:pPr marL="0" indent="0" algn="ctr">
              <a:buNone/>
            </a:pPr>
            <a:r>
              <a:rPr lang="de-DE" sz="1600" dirty="0"/>
              <a:t>06:45 Uhr bis 8:30 Bringzeit</a:t>
            </a:r>
          </a:p>
          <a:p>
            <a:pPr marL="0" indent="0" algn="ctr">
              <a:buNone/>
            </a:pPr>
            <a:r>
              <a:rPr lang="de-DE" sz="1600" dirty="0"/>
              <a:t>08:30 Uhr Morgenkreis</a:t>
            </a:r>
          </a:p>
          <a:p>
            <a:pPr marL="0" indent="0" algn="ctr">
              <a:buNone/>
            </a:pPr>
            <a:r>
              <a:rPr lang="de-DE" sz="1600" dirty="0"/>
              <a:t>09:00 Uhr gemeinsame Brotzeit, Freispielzeit</a:t>
            </a:r>
          </a:p>
          <a:p>
            <a:pPr marL="0" indent="0" algn="ctr">
              <a:buNone/>
            </a:pPr>
            <a:r>
              <a:rPr lang="de-DE" sz="1600" dirty="0"/>
              <a:t>10:00 Uhr Garten</a:t>
            </a:r>
          </a:p>
          <a:p>
            <a:pPr marL="0" indent="0" algn="ctr">
              <a:buNone/>
            </a:pPr>
            <a:r>
              <a:rPr lang="de-DE" sz="1600" dirty="0"/>
              <a:t>11:15 Uhr Mittagessen</a:t>
            </a:r>
          </a:p>
          <a:p>
            <a:pPr marL="0" indent="0" algn="ctr">
              <a:buNone/>
            </a:pPr>
            <a:r>
              <a:rPr lang="de-DE" sz="1600" dirty="0"/>
              <a:t>12:00 Uhr 1. Abholzeit oder Schlafenszeit</a:t>
            </a:r>
          </a:p>
          <a:p>
            <a:pPr marL="0" indent="0" algn="ctr">
              <a:buNone/>
            </a:pPr>
            <a:r>
              <a:rPr lang="de-DE" sz="1600" dirty="0"/>
              <a:t>13:30 Uhr 2. Abholzeit</a:t>
            </a:r>
          </a:p>
          <a:p>
            <a:pPr marL="0" indent="0" algn="ctr">
              <a:buNone/>
            </a:pPr>
            <a:r>
              <a:rPr lang="de-DE" sz="1600" dirty="0"/>
              <a:t>14:15 Uhr Brotzeit</a:t>
            </a:r>
          </a:p>
          <a:p>
            <a:pPr marL="0" indent="0" algn="ctr">
              <a:buNone/>
            </a:pPr>
            <a:r>
              <a:rPr lang="de-DE" sz="1600" dirty="0"/>
              <a:t>16:00 Uhr Ende</a:t>
            </a:r>
          </a:p>
          <a:p>
            <a:pPr marL="0" indent="0" algn="ctr">
              <a:buNone/>
            </a:pPr>
            <a:r>
              <a:rPr lang="de-DE" sz="1600" dirty="0"/>
              <a:t> Abholzeit richtet sich nach der Buchungszeit des Kindes</a:t>
            </a:r>
          </a:p>
          <a:p>
            <a:pPr marL="0" indent="0" algn="ctr">
              <a:buNone/>
            </a:pPr>
            <a:r>
              <a:rPr lang="de-DE" sz="1600" b="1" dirty="0"/>
              <a:t>Kernzeit</a:t>
            </a:r>
            <a:r>
              <a:rPr lang="de-DE" sz="1600" dirty="0"/>
              <a:t> 8:30 – 12:30 Uhr             </a:t>
            </a:r>
          </a:p>
          <a:p>
            <a:pPr marL="0" indent="0" algn="ctr">
              <a:buNone/>
            </a:pPr>
            <a:r>
              <a:rPr lang="de-DE" sz="1600" b="1" dirty="0"/>
              <a:t>	Öffnungszeiten</a:t>
            </a:r>
            <a:r>
              <a:rPr lang="de-DE" sz="1600" dirty="0"/>
              <a:t>: Mo-Do von 6:45-16:00 Uhr                                                       </a:t>
            </a:r>
          </a:p>
          <a:p>
            <a:pPr marL="0" indent="0" algn="ctr">
              <a:buNone/>
            </a:pPr>
            <a:r>
              <a:rPr lang="de-DE" sz="1600" dirty="0"/>
              <a:t>  				    Freitag von 6:45-15:00 Uhr   </a:t>
            </a:r>
          </a:p>
          <a:p>
            <a:endParaRPr lang="de-DE" dirty="0"/>
          </a:p>
        </p:txBody>
      </p:sp>
    </p:spTree>
    <p:extLst>
      <p:ext uri="{BB962C8B-B14F-4D97-AF65-F5344CB8AC3E}">
        <p14:creationId xmlns:p14="http://schemas.microsoft.com/office/powerpoint/2010/main" val="108192604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72B229-CB44-495A-901E-B83CEF71824E}"/>
              </a:ext>
            </a:extLst>
          </p:cNvPr>
          <p:cNvSpPr>
            <a:spLocks noGrp="1"/>
          </p:cNvSpPr>
          <p:nvPr>
            <p:ph type="title"/>
          </p:nvPr>
        </p:nvSpPr>
        <p:spPr/>
        <p:txBody>
          <a:bodyPr/>
          <a:lstStyle/>
          <a:p>
            <a:pPr algn="ctr"/>
            <a:br>
              <a:rPr lang="de-DE" dirty="0"/>
            </a:br>
            <a:r>
              <a:rPr lang="de-DE" dirty="0"/>
              <a:t>Tagesablauf Kindergarten</a:t>
            </a:r>
          </a:p>
        </p:txBody>
      </p:sp>
      <p:sp>
        <p:nvSpPr>
          <p:cNvPr id="3" name="Inhaltsplatzhalter 2">
            <a:extLst>
              <a:ext uri="{FF2B5EF4-FFF2-40B4-BE49-F238E27FC236}">
                <a16:creationId xmlns:a16="http://schemas.microsoft.com/office/drawing/2014/main" id="{99D99202-495A-4FA5-9199-3D1691D7EF88}"/>
              </a:ext>
            </a:extLst>
          </p:cNvPr>
          <p:cNvSpPr>
            <a:spLocks noGrp="1"/>
          </p:cNvSpPr>
          <p:nvPr>
            <p:ph idx="1"/>
          </p:nvPr>
        </p:nvSpPr>
        <p:spPr/>
        <p:txBody>
          <a:bodyPr>
            <a:normAutofit fontScale="47500" lnSpcReduction="20000"/>
          </a:bodyPr>
          <a:lstStyle/>
          <a:p>
            <a:pPr marL="0" indent="0" algn="ctr">
              <a:buNone/>
            </a:pPr>
            <a:r>
              <a:rPr lang="de-DE" sz="2600" dirty="0"/>
              <a:t>06:45 Uhr bis 8:30 Uhr Bringzeit</a:t>
            </a:r>
          </a:p>
          <a:p>
            <a:pPr marL="0" indent="0" algn="ctr">
              <a:buNone/>
            </a:pPr>
            <a:r>
              <a:rPr lang="de-DE" sz="2600" dirty="0"/>
              <a:t>08:30 Uhr Morgenkreis</a:t>
            </a:r>
          </a:p>
          <a:p>
            <a:pPr marL="0" indent="0" algn="ctr">
              <a:buNone/>
            </a:pPr>
            <a:r>
              <a:rPr lang="de-DE" sz="2600" dirty="0"/>
              <a:t>09:00 Uhr Freispielzeit Teiloffene Gruppen mit gleitender Brotzeit</a:t>
            </a:r>
          </a:p>
          <a:p>
            <a:pPr marL="0" indent="0" algn="ctr">
              <a:buNone/>
            </a:pPr>
            <a:r>
              <a:rPr lang="de-DE" sz="2600" dirty="0"/>
              <a:t>10:30 Uhr Mittagskreis</a:t>
            </a:r>
          </a:p>
          <a:p>
            <a:pPr marL="0" indent="0" algn="ctr">
              <a:buNone/>
            </a:pPr>
            <a:r>
              <a:rPr lang="de-DE" sz="2600" dirty="0"/>
              <a:t>11:00 Uhr Garten</a:t>
            </a:r>
          </a:p>
          <a:p>
            <a:pPr marL="0" indent="0" algn="ctr">
              <a:buNone/>
            </a:pPr>
            <a:r>
              <a:rPr lang="de-DE" sz="2600" dirty="0"/>
              <a:t>12:00 Uhr Mittagessen </a:t>
            </a:r>
          </a:p>
          <a:p>
            <a:pPr marL="0" indent="0" algn="ctr">
              <a:buNone/>
            </a:pPr>
            <a:r>
              <a:rPr lang="de-DE" sz="2600" dirty="0"/>
              <a:t>12:30 Uhr 1. Abholzeit</a:t>
            </a:r>
          </a:p>
          <a:p>
            <a:pPr marL="0" indent="0" algn="ctr">
              <a:buNone/>
            </a:pPr>
            <a:r>
              <a:rPr lang="de-DE" sz="2600" dirty="0"/>
              <a:t>13:00 Uhr Ruhephase</a:t>
            </a:r>
          </a:p>
          <a:p>
            <a:pPr marL="0" indent="0" algn="ctr">
              <a:buNone/>
            </a:pPr>
            <a:r>
              <a:rPr lang="de-DE" sz="2600" dirty="0"/>
              <a:t>13:30 Uhr Freispiel </a:t>
            </a:r>
          </a:p>
          <a:p>
            <a:pPr marL="0" indent="0" algn="ctr">
              <a:buNone/>
            </a:pPr>
            <a:r>
              <a:rPr lang="de-DE" sz="2600" dirty="0"/>
              <a:t>16:00 Uhr Ende</a:t>
            </a:r>
          </a:p>
          <a:p>
            <a:pPr marL="0" indent="0" algn="ctr">
              <a:buNone/>
            </a:pPr>
            <a:r>
              <a:rPr lang="de-DE" sz="2600" dirty="0"/>
              <a:t> Abholzeit richtet sich nach der Buchungszeit des Kindes</a:t>
            </a:r>
          </a:p>
          <a:p>
            <a:pPr marL="0" indent="0" algn="ctr">
              <a:buNone/>
            </a:pPr>
            <a:r>
              <a:rPr lang="de-DE" sz="2600" dirty="0"/>
              <a:t>In der Kernzeit: 8:30 – 12:30 Uhr sollen die Kinder anwesend sein </a:t>
            </a:r>
          </a:p>
          <a:p>
            <a:pPr marL="0" indent="0" algn="ctr">
              <a:buNone/>
            </a:pPr>
            <a:r>
              <a:rPr lang="de-DE" sz="2600" dirty="0"/>
              <a:t>Öffnungszeiten: Mo-Do von 6:45-16:00 Uhr</a:t>
            </a:r>
          </a:p>
          <a:p>
            <a:pPr marL="0" indent="0" algn="ctr">
              <a:buNone/>
            </a:pPr>
            <a:r>
              <a:rPr lang="de-DE" sz="2600" dirty="0"/>
              <a:t>                          Freitag von 6:45-15:00 Uhr</a:t>
            </a:r>
          </a:p>
          <a:p>
            <a:endParaRPr lang="de-DE" dirty="0"/>
          </a:p>
        </p:txBody>
      </p:sp>
    </p:spTree>
    <p:extLst>
      <p:ext uri="{BB962C8B-B14F-4D97-AF65-F5344CB8AC3E}">
        <p14:creationId xmlns:p14="http://schemas.microsoft.com/office/powerpoint/2010/main" val="352494057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9FE3D3-A38C-48DC-8BDF-F3C882DCEEAC}"/>
              </a:ext>
            </a:extLst>
          </p:cNvPr>
          <p:cNvSpPr>
            <a:spLocks noGrp="1"/>
          </p:cNvSpPr>
          <p:nvPr>
            <p:ph type="title"/>
          </p:nvPr>
        </p:nvSpPr>
        <p:spPr/>
        <p:txBody>
          <a:bodyPr/>
          <a:lstStyle/>
          <a:p>
            <a:pPr algn="ctr"/>
            <a:br>
              <a:rPr lang="de-DE" dirty="0"/>
            </a:br>
            <a:r>
              <a:rPr lang="de-DE" dirty="0"/>
              <a:t>Kosten Kinderkrippe</a:t>
            </a:r>
          </a:p>
        </p:txBody>
      </p:sp>
      <p:sp>
        <p:nvSpPr>
          <p:cNvPr id="3" name="Inhaltsplatzhalter 2">
            <a:extLst>
              <a:ext uri="{FF2B5EF4-FFF2-40B4-BE49-F238E27FC236}">
                <a16:creationId xmlns:a16="http://schemas.microsoft.com/office/drawing/2014/main" id="{CC3A1084-5B38-40E4-8911-FC87E1716B32}"/>
              </a:ext>
            </a:extLst>
          </p:cNvPr>
          <p:cNvSpPr>
            <a:spLocks noGrp="1"/>
          </p:cNvSpPr>
          <p:nvPr>
            <p:ph idx="1"/>
          </p:nvPr>
        </p:nvSpPr>
        <p:spPr/>
        <p:txBody>
          <a:bodyPr>
            <a:normAutofit fontScale="25000" lnSpcReduction="20000"/>
          </a:bodyPr>
          <a:lstStyle/>
          <a:p>
            <a:pPr marL="0" indent="0">
              <a:buNone/>
            </a:pPr>
            <a:r>
              <a:rPr lang="de-DE" sz="4800" dirty="0"/>
              <a:t>Die Kindertagesstätte bietet folgende Buchungszeiten unter Berücksichtigung der Kernzeit zwischen 8.30 Uhr und 12:30 Uhr an: (Buchungen immer nur zur vollen Stunde)</a:t>
            </a:r>
          </a:p>
          <a:p>
            <a:pPr marL="0" indent="0">
              <a:buNone/>
            </a:pPr>
            <a:r>
              <a:rPr lang="de-DE" sz="4800" b="1" u="sng" dirty="0"/>
              <a:t>In der Krippe können nur 5 Tage gebucht werden</a:t>
            </a:r>
          </a:p>
          <a:p>
            <a:pPr marL="0" indent="0">
              <a:buNone/>
            </a:pPr>
            <a:r>
              <a:rPr lang="de-DE" sz="4800" dirty="0"/>
              <a:t>4-5 Stunden 235,00 €</a:t>
            </a:r>
          </a:p>
          <a:p>
            <a:pPr marL="0" indent="0">
              <a:buNone/>
            </a:pPr>
            <a:r>
              <a:rPr lang="de-DE" sz="4800" dirty="0"/>
              <a:t>5-6 Stunden 260,00 €</a:t>
            </a:r>
          </a:p>
          <a:p>
            <a:pPr marL="0" indent="0">
              <a:buNone/>
            </a:pPr>
            <a:r>
              <a:rPr lang="de-DE" sz="4800" dirty="0"/>
              <a:t>6-7 Stunden 285,00 €</a:t>
            </a:r>
          </a:p>
          <a:p>
            <a:pPr marL="0" indent="0">
              <a:buNone/>
            </a:pPr>
            <a:r>
              <a:rPr lang="de-DE" sz="4800" dirty="0"/>
              <a:t>7-8 Stunden 310,00 €</a:t>
            </a:r>
          </a:p>
          <a:p>
            <a:pPr marL="0" indent="0">
              <a:buNone/>
            </a:pPr>
            <a:r>
              <a:rPr lang="de-DE" sz="4800" dirty="0"/>
              <a:t>8-9 Stunden 335,00 €</a:t>
            </a:r>
          </a:p>
          <a:p>
            <a:pPr marL="0" indent="0">
              <a:buNone/>
            </a:pPr>
            <a:r>
              <a:rPr lang="de-DE" sz="4800" dirty="0"/>
              <a:t>Die Elternbeiträge verstehen sich zuzüglich 10,-- € Spiel- und Getränkegeld und werden monatlich erhoben bzw. 12x pro Krippenjahr.</a:t>
            </a:r>
          </a:p>
          <a:p>
            <a:pPr marL="0" indent="0">
              <a:buNone/>
            </a:pPr>
            <a:r>
              <a:rPr lang="de-DE" sz="4800" i="1" dirty="0"/>
              <a:t>Krippenkinder können nur mit</a:t>
            </a:r>
            <a:r>
              <a:rPr lang="de-DE" sz="4800" dirty="0"/>
              <a:t> </a:t>
            </a:r>
            <a:r>
              <a:rPr lang="de-DE" sz="4800" b="1" i="1" u="sng" dirty="0"/>
              <a:t>Mittagessengebühr</a:t>
            </a:r>
            <a:r>
              <a:rPr lang="de-DE" sz="4800" dirty="0"/>
              <a:t> von </a:t>
            </a:r>
            <a:r>
              <a:rPr lang="de-DE" sz="4800" i="1" dirty="0"/>
              <a:t>74,- € buchen.</a:t>
            </a:r>
            <a:endParaRPr lang="de-DE" sz="4800" dirty="0"/>
          </a:p>
          <a:p>
            <a:pPr marL="0" indent="0">
              <a:buNone/>
            </a:pPr>
            <a:r>
              <a:rPr lang="de-DE" sz="4800" b="1" u="sng" dirty="0"/>
              <a:t>Einmalgebühr: </a:t>
            </a:r>
            <a:r>
              <a:rPr lang="de-DE" sz="4800" b="1" dirty="0"/>
              <a:t>(Diese werden zu Beginn der Betreuung eingezogen)</a:t>
            </a:r>
          </a:p>
          <a:p>
            <a:pPr marL="0" indent="0">
              <a:buNone/>
            </a:pPr>
            <a:r>
              <a:rPr lang="de-DE" sz="4800" dirty="0"/>
              <a:t>Verbrauchspauschale 50,00€</a:t>
            </a:r>
          </a:p>
          <a:p>
            <a:pPr marL="0" indent="0">
              <a:buNone/>
            </a:pPr>
            <a:r>
              <a:rPr lang="de-DE" sz="4800" dirty="0"/>
              <a:t>Kneippgebühr: 10,00 €</a:t>
            </a:r>
          </a:p>
          <a:p>
            <a:pPr marL="0" indent="0">
              <a:buNone/>
            </a:pPr>
            <a:r>
              <a:rPr lang="de-DE" sz="4800" dirty="0"/>
              <a:t>Portfoliogebühr: 8,00€</a:t>
            </a:r>
          </a:p>
          <a:p>
            <a:pPr marL="0" indent="0">
              <a:buNone/>
            </a:pPr>
            <a:r>
              <a:rPr lang="de-DE" sz="4800" dirty="0"/>
              <a:t>Einmalige Anmeldegebühr 10,00€</a:t>
            </a:r>
          </a:p>
          <a:p>
            <a:endParaRPr lang="de-DE" dirty="0"/>
          </a:p>
        </p:txBody>
      </p:sp>
    </p:spTree>
    <p:extLst>
      <p:ext uri="{BB962C8B-B14F-4D97-AF65-F5344CB8AC3E}">
        <p14:creationId xmlns:p14="http://schemas.microsoft.com/office/powerpoint/2010/main" val="92715784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9B800-B251-46D1-BED7-B48273912B35}"/>
              </a:ext>
            </a:extLst>
          </p:cNvPr>
          <p:cNvSpPr>
            <a:spLocks noGrp="1"/>
          </p:cNvSpPr>
          <p:nvPr>
            <p:ph type="title"/>
          </p:nvPr>
        </p:nvSpPr>
        <p:spPr/>
        <p:txBody>
          <a:bodyPr/>
          <a:lstStyle/>
          <a:p>
            <a:pPr algn="ctr"/>
            <a:br>
              <a:rPr lang="de-DE" dirty="0"/>
            </a:br>
            <a:r>
              <a:rPr lang="de-DE" dirty="0"/>
              <a:t>Kosten Kindergarten</a:t>
            </a:r>
          </a:p>
        </p:txBody>
      </p:sp>
      <p:sp>
        <p:nvSpPr>
          <p:cNvPr id="3" name="Inhaltsplatzhalter 2">
            <a:extLst>
              <a:ext uri="{FF2B5EF4-FFF2-40B4-BE49-F238E27FC236}">
                <a16:creationId xmlns:a16="http://schemas.microsoft.com/office/drawing/2014/main" id="{F5D4AACF-6EB9-4682-936F-556301316B2E}"/>
              </a:ext>
            </a:extLst>
          </p:cNvPr>
          <p:cNvSpPr>
            <a:spLocks noGrp="1"/>
          </p:cNvSpPr>
          <p:nvPr>
            <p:ph idx="1"/>
          </p:nvPr>
        </p:nvSpPr>
        <p:spPr>
          <a:xfrm>
            <a:off x="789628" y="2032252"/>
            <a:ext cx="8827613" cy="4400632"/>
          </a:xfrm>
        </p:spPr>
        <p:txBody>
          <a:bodyPr>
            <a:normAutofit fontScale="25000" lnSpcReduction="20000"/>
          </a:bodyPr>
          <a:lstStyle/>
          <a:p>
            <a:pPr marL="0" indent="0">
              <a:buNone/>
            </a:pPr>
            <a:r>
              <a:rPr lang="de-DE" sz="4400" dirty="0"/>
              <a:t>Die Kindertagesstätte bietet folgende Buchungszeiten unter Berücksichtigung der Kernzeit zwischen 8:30 Uhr und 12:30 Uhr an:</a:t>
            </a:r>
          </a:p>
          <a:p>
            <a:pPr marL="0" indent="0">
              <a:buNone/>
            </a:pPr>
            <a:r>
              <a:rPr lang="de-DE" sz="4400" dirty="0"/>
              <a:t>(gebucht werden kann immer nur zur vollen Stunde, z.B. 8.00 – 13-00 Uhr)</a:t>
            </a:r>
          </a:p>
          <a:p>
            <a:pPr marL="0" indent="0">
              <a:buNone/>
            </a:pPr>
            <a:r>
              <a:rPr lang="de-DE" sz="4400" dirty="0"/>
              <a:t>4-5 Stunden                                             110,-- €</a:t>
            </a:r>
          </a:p>
          <a:p>
            <a:pPr marL="0" indent="0">
              <a:buNone/>
            </a:pPr>
            <a:r>
              <a:rPr lang="de-DE" sz="4400" dirty="0"/>
              <a:t>4-5 Stunden Geschwister                          100,-- €</a:t>
            </a:r>
          </a:p>
          <a:p>
            <a:pPr marL="0" indent="0">
              <a:buNone/>
            </a:pPr>
            <a:r>
              <a:rPr lang="de-DE" sz="4400" dirty="0"/>
              <a:t>4-5 Stunden Kind unter 3 Jahre                 210,-- €</a:t>
            </a:r>
          </a:p>
          <a:p>
            <a:pPr marL="0" indent="0">
              <a:buNone/>
            </a:pPr>
            <a:r>
              <a:rPr lang="de-DE" sz="4400" dirty="0"/>
              <a:t>5-6 Stunden                                             121,-- €</a:t>
            </a:r>
          </a:p>
          <a:p>
            <a:pPr marL="0" indent="0">
              <a:buNone/>
            </a:pPr>
            <a:r>
              <a:rPr lang="de-DE" sz="4400" dirty="0"/>
              <a:t>5-6 Stunden Geschwister                           111,-- €</a:t>
            </a:r>
          </a:p>
          <a:p>
            <a:pPr marL="0" indent="0">
              <a:buNone/>
            </a:pPr>
            <a:r>
              <a:rPr lang="de-DE" sz="4400" dirty="0"/>
              <a:t>5-6 Stunden Kind unter 3 Jahre                  232,-- € </a:t>
            </a:r>
          </a:p>
          <a:p>
            <a:pPr marL="0" indent="0">
              <a:buNone/>
            </a:pPr>
            <a:r>
              <a:rPr lang="de-DE" sz="4400" dirty="0"/>
              <a:t>6-7 Stunden                                              132,-- €</a:t>
            </a:r>
          </a:p>
          <a:p>
            <a:pPr marL="0" indent="0">
              <a:buNone/>
            </a:pPr>
            <a:r>
              <a:rPr lang="de-DE" sz="4400" dirty="0"/>
              <a:t>6-7 Stunden Geschwister                           122.-- €</a:t>
            </a:r>
          </a:p>
          <a:p>
            <a:pPr marL="0" indent="0">
              <a:buNone/>
            </a:pPr>
            <a:r>
              <a:rPr lang="de-DE" sz="4400" dirty="0"/>
              <a:t>6-7 Stunden Kind unter 3 Jahre                  254,-- €</a:t>
            </a:r>
          </a:p>
          <a:p>
            <a:pPr marL="0" indent="0">
              <a:buNone/>
            </a:pPr>
            <a:r>
              <a:rPr lang="de-DE" sz="4400" dirty="0"/>
              <a:t>7-8 Stunden                                              147.-- € </a:t>
            </a:r>
          </a:p>
          <a:p>
            <a:pPr marL="0" indent="0">
              <a:buNone/>
            </a:pPr>
            <a:r>
              <a:rPr lang="de-DE" sz="4400" dirty="0"/>
              <a:t>7-8 Stunden Geschwister                            137.-- €</a:t>
            </a:r>
          </a:p>
          <a:p>
            <a:pPr marL="0" indent="0">
              <a:buNone/>
            </a:pPr>
            <a:r>
              <a:rPr lang="de-DE" sz="4400" dirty="0"/>
              <a:t>7-8 Sunden Kind unter 3 Jahre                    284,-- €</a:t>
            </a:r>
          </a:p>
          <a:p>
            <a:pPr marL="0" indent="0">
              <a:buNone/>
            </a:pPr>
            <a:r>
              <a:rPr lang="de-DE" sz="4400" dirty="0"/>
              <a:t>8-9 Stunden                                               162,-- €</a:t>
            </a:r>
          </a:p>
          <a:p>
            <a:pPr marL="0" indent="0">
              <a:buNone/>
            </a:pPr>
            <a:r>
              <a:rPr lang="de-DE" sz="4400" dirty="0"/>
              <a:t>8-9 Stunden Geschwister                            152,-- €</a:t>
            </a:r>
          </a:p>
          <a:p>
            <a:pPr marL="0" indent="0">
              <a:buNone/>
            </a:pPr>
            <a:r>
              <a:rPr lang="de-DE" sz="4400" dirty="0"/>
              <a:t>8-9 Stunden Kind unter 3 Jahre                  314,-- €</a:t>
            </a:r>
          </a:p>
          <a:p>
            <a:pPr marL="0" indent="0">
              <a:buNone/>
            </a:pPr>
            <a:endParaRPr lang="de-DE" sz="4400" dirty="0"/>
          </a:p>
          <a:p>
            <a:endParaRPr lang="de-DE" dirty="0"/>
          </a:p>
        </p:txBody>
      </p:sp>
    </p:spTree>
    <p:extLst>
      <p:ext uri="{BB962C8B-B14F-4D97-AF65-F5344CB8AC3E}">
        <p14:creationId xmlns:p14="http://schemas.microsoft.com/office/powerpoint/2010/main" val="172276277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BA14AED-FA8B-4EDA-BF9A-A6859758E4F4}"/>
              </a:ext>
            </a:extLst>
          </p:cNvPr>
          <p:cNvSpPr/>
          <p:nvPr/>
        </p:nvSpPr>
        <p:spPr>
          <a:xfrm>
            <a:off x="1820779" y="117096"/>
            <a:ext cx="6096000" cy="6618415"/>
          </a:xfrm>
          <a:prstGeom prst="rect">
            <a:avLst/>
          </a:prstGeom>
        </p:spPr>
        <p:txBody>
          <a:bodyPr>
            <a:spAutoFit/>
          </a:bodyPr>
          <a:lstStyle/>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Die Elternbeiträge verstehen sich zuzüglich 10,- € Spiel -und Getränkegeld und werden monatlich erhoben bzw. 12x Kindergartenjahr.</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 </a:t>
            </a:r>
          </a:p>
          <a:p>
            <a:pPr algn="ctr">
              <a:lnSpc>
                <a:spcPct val="107000"/>
              </a:lnSpc>
              <a:spcAft>
                <a:spcPts val="800"/>
              </a:spcAft>
            </a:pPr>
            <a:r>
              <a:rPr lang="de-DE" sz="1600" b="1" dirty="0">
                <a:latin typeface="+mj-lt"/>
                <a:ea typeface="Calibri" panose="020F0502020204030204" pitchFamily="34" charset="0"/>
                <a:cs typeface="Times New Roman" panose="02020603050405020304" pitchFamily="18" charset="0"/>
              </a:rPr>
              <a:t>Einmalgebühren für den Kindergarten:</a:t>
            </a:r>
            <a:endParaRPr lang="de-DE" sz="1600" dirty="0">
              <a:latin typeface="+mj-lt"/>
              <a:ea typeface="Calibri" panose="020F0502020204030204" pitchFamily="34" charset="0"/>
              <a:cs typeface="Times New Roman" panose="02020603050405020304" pitchFamily="18" charset="0"/>
            </a:endParaRP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Handtuchgeld:   25,-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Kneippgebühr:    10,-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Portfoliogebühr:   8,-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Einmalige Anmeldegebühr:   10,-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 </a:t>
            </a:r>
          </a:p>
          <a:p>
            <a:pPr algn="ctr">
              <a:lnSpc>
                <a:spcPct val="107000"/>
              </a:lnSpc>
              <a:spcAft>
                <a:spcPts val="800"/>
              </a:spcAft>
            </a:pPr>
            <a:r>
              <a:rPr lang="de-DE" sz="1600" b="1" dirty="0">
                <a:latin typeface="+mj-lt"/>
                <a:ea typeface="Calibri" panose="020F0502020204030204" pitchFamily="34" charset="0"/>
                <a:cs typeface="Times New Roman" panose="02020603050405020304" pitchFamily="18" charset="0"/>
              </a:rPr>
              <a:t>Kosten Mittagessen:</a:t>
            </a:r>
            <a:endParaRPr lang="de-DE" sz="1600" dirty="0">
              <a:latin typeface="+mj-lt"/>
              <a:ea typeface="Calibri" panose="020F0502020204030204" pitchFamily="34" charset="0"/>
              <a:cs typeface="Times New Roman" panose="02020603050405020304" pitchFamily="18" charset="0"/>
            </a:endParaRP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wöchentlich 5 x Essen               74,00 €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wöchentlich 4 x Essen               60,00 €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wöchentlich 3 x Essen               44,00 €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wöchentlich 2 x Essen               28,00 €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wöchentlich 1 x Essen               12,00 €</a:t>
            </a:r>
          </a:p>
          <a:p>
            <a:pPr algn="ctr">
              <a:lnSpc>
                <a:spcPct val="107000"/>
              </a:lnSpc>
              <a:spcAft>
                <a:spcPts val="800"/>
              </a:spcAft>
            </a:pPr>
            <a:r>
              <a:rPr lang="de-DE" sz="1600" dirty="0">
                <a:latin typeface="+mj-lt"/>
                <a:ea typeface="Calibri" panose="020F0502020204030204" pitchFamily="34" charset="0"/>
                <a:cs typeface="Times New Roman" panose="02020603050405020304" pitchFamily="18" charset="0"/>
              </a:rPr>
              <a:t>Preis bezieht sich pro Monat und wird monatlich mit dem Beitrag eingezogen.</a:t>
            </a:r>
          </a:p>
          <a:p>
            <a:pPr algn="ctr">
              <a:lnSpc>
                <a:spcPct val="107000"/>
              </a:lnSpc>
              <a:spcAft>
                <a:spcPts val="800"/>
              </a:spcAft>
            </a:pPr>
            <a:r>
              <a:rPr lang="de-DE" sz="1600" dirty="0">
                <a:effectLst/>
                <a:latin typeface="+mj-lt"/>
                <a:ea typeface="Calibri" panose="020F0502020204030204" pitchFamily="34" charset="0"/>
                <a:cs typeface="Times New Roman" panose="02020603050405020304" pitchFamily="18" charset="0"/>
              </a:rPr>
              <a:t>Für </a:t>
            </a:r>
            <a:r>
              <a:rPr lang="de-DE" sz="1600">
                <a:effectLst/>
                <a:latin typeface="+mj-lt"/>
                <a:ea typeface="Calibri" panose="020F0502020204030204" pitchFamily="34" charset="0"/>
                <a:cs typeface="Times New Roman" panose="02020603050405020304" pitchFamily="18" charset="0"/>
              </a:rPr>
              <a:t>nicht eingenommene </a:t>
            </a:r>
            <a:r>
              <a:rPr lang="de-DE" sz="1600" dirty="0">
                <a:effectLst/>
                <a:latin typeface="+mj-lt"/>
                <a:ea typeface="Calibri" panose="020F0502020204030204" pitchFamily="34" charset="0"/>
                <a:cs typeface="Times New Roman" panose="02020603050405020304" pitchFamily="18" charset="0"/>
              </a:rPr>
              <a:t>Mahlzei</a:t>
            </a:r>
            <a:r>
              <a:rPr lang="de-DE" sz="1600" dirty="0">
                <a:latin typeface="+mj-lt"/>
                <a:ea typeface="Calibri" panose="020F0502020204030204" pitchFamily="34" charset="0"/>
                <a:cs typeface="Times New Roman" panose="02020603050405020304" pitchFamily="18" charset="0"/>
              </a:rPr>
              <a:t>ten gibt es keine Erstattung</a:t>
            </a:r>
            <a:endParaRPr lang="de-DE"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527172"/>
      </p:ext>
    </p:extLst>
  </p:cSld>
  <p:clrMapOvr>
    <a:masterClrMapping/>
  </p:clrMapOvr>
  <p:transition spd="slow">
    <p:push dir="u"/>
  </p:transition>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783</Words>
  <Application>Microsoft Office PowerPoint</Application>
  <PresentationFormat>Breitbild</PresentationFormat>
  <Paragraphs>90</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Trebuchet MS</vt:lpstr>
      <vt:lpstr>Wingdings 3</vt:lpstr>
      <vt:lpstr>Facette</vt:lpstr>
      <vt:lpstr>PowerPoint-Präsentation</vt:lpstr>
      <vt:lpstr> Unsere Einrichtung</vt:lpstr>
      <vt:lpstr> Kneipp</vt:lpstr>
      <vt:lpstr>Tagesablauf Krippe</vt:lpstr>
      <vt:lpstr> Tagesablauf Kindergarten</vt:lpstr>
      <vt:lpstr> Kosten Kinderkrippe</vt:lpstr>
      <vt:lpstr> Kosten Kindergarten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Infoheft  Kindertagesstätte Oberfischbach</dc:title>
  <dc:creator>Sitzberger Ursula</dc:creator>
  <cp:lastModifiedBy>Sitzberger Ursula</cp:lastModifiedBy>
  <cp:revision>14</cp:revision>
  <dcterms:created xsi:type="dcterms:W3CDTF">2021-01-26T12:55:46Z</dcterms:created>
  <dcterms:modified xsi:type="dcterms:W3CDTF">2022-12-19T09:28:23Z</dcterms:modified>
</cp:coreProperties>
</file>